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5" r:id="rId3"/>
    <p:sldId id="258" r:id="rId4"/>
    <p:sldId id="259" r:id="rId5"/>
    <p:sldId id="269" r:id="rId6"/>
    <p:sldId id="260" r:id="rId7"/>
    <p:sldId id="261" r:id="rId8"/>
    <p:sldId id="287" r:id="rId9"/>
    <p:sldId id="288" r:id="rId10"/>
    <p:sldId id="264" r:id="rId11"/>
    <p:sldId id="265" r:id="rId12"/>
    <p:sldId id="324" r:id="rId13"/>
    <p:sldId id="268" r:id="rId14"/>
    <p:sldId id="273" r:id="rId15"/>
    <p:sldId id="272" r:id="rId16"/>
    <p:sldId id="263" r:id="rId17"/>
    <p:sldId id="271" r:id="rId18"/>
    <p:sldId id="28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293" r:id="rId47"/>
    <p:sldId id="294" r:id="rId48"/>
    <p:sldId id="295" r:id="rId49"/>
    <p:sldId id="262" r:id="rId50"/>
    <p:sldId id="296" r:id="rId51"/>
    <p:sldId id="26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8BD4F4-A146-4008-83B9-BE43954068FC}" type="datetimeFigureOut">
              <a:rPr lang="en-IN" smtClean="0"/>
              <a:t>30-07-2020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289910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299161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274529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8624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449962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8BD4F4-A146-4008-83B9-BE43954068FC}" type="datetimeFigureOut">
              <a:rPr lang="en-IN" smtClean="0"/>
              <a:t>30-07-2020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1026454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8BD4F4-A146-4008-83B9-BE43954068FC}" type="datetimeFigureOut">
              <a:rPr lang="en-IN" smtClean="0"/>
              <a:t>30-07-2020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4159486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BD4F4-A146-4008-83B9-BE43954068FC}" type="datetimeFigureOut">
              <a:rPr lang="en-IN" smtClean="0"/>
              <a:t>30-07-2020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2805207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BD4F4-A146-4008-83B9-BE43954068FC}" type="datetimeFigureOut">
              <a:rPr lang="en-IN" smtClean="0"/>
              <a:t>30-07-2020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51554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BD4F4-A146-4008-83B9-BE43954068FC}" type="datetimeFigureOut">
              <a:rPr lang="en-IN" smtClean="0"/>
              <a:t>30-07-2020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29353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8BD4F4-A146-4008-83B9-BE43954068FC}" type="datetimeFigureOut">
              <a:rPr lang="en-IN" smtClean="0"/>
              <a:t>30-07-2020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28049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34849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8BD4F4-A146-4008-83B9-BE43954068FC}" type="datetimeFigureOut">
              <a:rPr lang="en-IN" smtClean="0"/>
              <a:t>30-07-2020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4172492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BD4F4-A146-4008-83B9-BE43954068FC}" type="datetimeFigureOut">
              <a:rPr lang="en-IN" smtClean="0"/>
              <a:t>30-07-2020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17723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8BD4F4-A146-4008-83B9-BE43954068FC}" type="datetimeFigureOut">
              <a:rPr lang="en-IN" smtClean="0"/>
              <a:t>30-07-2020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3717092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160206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8BD4F4-A146-4008-83B9-BE43954068FC}" type="datetimeFigureOut">
              <a:rPr lang="en-IN" smtClean="0"/>
              <a:t>30-07-2020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0CB1FC-7F24-4CA9-B1E0-39CE0907AF1F}" type="slidenum">
              <a:rPr lang="en-IN" smtClean="0"/>
              <a:t>‹#›</a:t>
            </a:fld>
            <a:endParaRPr lang="en-IN"/>
          </a:p>
        </p:txBody>
      </p:sp>
    </p:spTree>
    <p:extLst>
      <p:ext uri="{BB962C8B-B14F-4D97-AF65-F5344CB8AC3E}">
        <p14:creationId xmlns:p14="http://schemas.microsoft.com/office/powerpoint/2010/main" val="427326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8BD4F4-A146-4008-83B9-BE43954068FC}" type="datetimeFigureOut">
              <a:rPr lang="en-IN" smtClean="0"/>
              <a:t>30-07-2020</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70CB1FC-7F24-4CA9-B1E0-39CE0907AF1F}" type="slidenum">
              <a:rPr lang="en-IN" smtClean="0"/>
              <a:t>‹#›</a:t>
            </a:fld>
            <a:endParaRPr lang="en-IN"/>
          </a:p>
        </p:txBody>
      </p:sp>
    </p:spTree>
    <p:extLst>
      <p:ext uri="{BB962C8B-B14F-4D97-AF65-F5344CB8AC3E}">
        <p14:creationId xmlns:p14="http://schemas.microsoft.com/office/powerpoint/2010/main" val="28513946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python.org/3/library/tkinter.html" TargetMode="External"/><Relationship Id="rId7" Type="http://schemas.openxmlformats.org/officeDocument/2006/relationships/hyperlink" Target="https://pypi.org/project/pyjokes/" TargetMode="External"/><Relationship Id="rId2" Type="http://schemas.openxmlformats.org/officeDocument/2006/relationships/hyperlink" Target="https://www.activestate.com/blog/how-to-build-a-digital-virtual-assistant-in-python/" TargetMode="External"/><Relationship Id="rId1" Type="http://schemas.openxmlformats.org/officeDocument/2006/relationships/slideLayout" Target="../slideLayouts/slideLayout2.xml"/><Relationship Id="rId6" Type="http://schemas.openxmlformats.org/officeDocument/2006/relationships/hyperlink" Target="https://pypi.org/project/SpeechRecognition/" TargetMode="External"/><Relationship Id="rId5" Type="http://schemas.openxmlformats.org/officeDocument/2006/relationships/hyperlink" Target="https://pyttsx3.readthedocs.io/en/latest/engine.html" TargetMode="External"/><Relationship Id="rId4" Type="http://schemas.openxmlformats.org/officeDocument/2006/relationships/hyperlink" Target="https://www.geeksforgeeks.org/python-randint-func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B40E-5BE8-44A4-8B00-C07EF78A73CF}"/>
              </a:ext>
            </a:extLst>
          </p:cNvPr>
          <p:cNvSpPr>
            <a:spLocks noGrp="1"/>
          </p:cNvSpPr>
          <p:nvPr>
            <p:ph type="ctrTitle"/>
          </p:nvPr>
        </p:nvSpPr>
        <p:spPr>
          <a:xfrm>
            <a:off x="1524000" y="0"/>
            <a:ext cx="9144000" cy="3719744"/>
          </a:xfrm>
        </p:spPr>
        <p:txBody>
          <a:bodyPr>
            <a:normAutofit/>
          </a:bodyPr>
          <a:lstStyle/>
          <a:p>
            <a:r>
              <a:rPr lang="en-US" sz="2800" b="0" dirty="0"/>
              <a:t>Summer internship project ppt</a:t>
            </a:r>
            <a:br>
              <a:rPr lang="en-US" sz="2800" b="0" dirty="0"/>
            </a:br>
            <a:r>
              <a:rPr lang="en-US" sz="1800" b="0" dirty="0"/>
              <a:t>Submitted By</a:t>
            </a:r>
            <a:br>
              <a:rPr lang="en-IN" dirty="0"/>
            </a:br>
            <a:endParaRPr lang="en-IN" dirty="0"/>
          </a:p>
        </p:txBody>
      </p:sp>
      <p:sp>
        <p:nvSpPr>
          <p:cNvPr id="3" name="Subtitle 2">
            <a:extLst>
              <a:ext uri="{FF2B5EF4-FFF2-40B4-BE49-F238E27FC236}">
                <a16:creationId xmlns:a16="http://schemas.microsoft.com/office/drawing/2014/main" id="{4ECB3112-ADB8-4724-8A19-F9F6299C0256}"/>
              </a:ext>
            </a:extLst>
          </p:cNvPr>
          <p:cNvSpPr>
            <a:spLocks noGrp="1"/>
          </p:cNvSpPr>
          <p:nvPr>
            <p:ph type="subTitle" idx="1"/>
          </p:nvPr>
        </p:nvSpPr>
        <p:spPr>
          <a:xfrm>
            <a:off x="1524000" y="3602038"/>
            <a:ext cx="9144000" cy="3118358"/>
          </a:xfrm>
        </p:spPr>
        <p:txBody>
          <a:bodyPr>
            <a:normAutofit fontScale="25000" lnSpcReduction="20000"/>
          </a:bodyPr>
          <a:lstStyle/>
          <a:p>
            <a:r>
              <a:rPr lang="en-US" sz="6400" dirty="0">
                <a:effectLst>
                  <a:outerShdw blurRad="38100" dist="38100" dir="2700000" algn="tl">
                    <a:srgbClr val="000000">
                      <a:alpha val="43137"/>
                    </a:srgbClr>
                  </a:outerShdw>
                </a:effectLst>
              </a:rPr>
              <a:t>Name /Semester/Course/Enrollment No. –</a:t>
            </a:r>
          </a:p>
          <a:p>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 ANSHUL SINHA / III / BCA / A71004819044</a:t>
            </a:r>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       PRATHMESH PATIL / III / BCA / A71004819033</a:t>
            </a:r>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           NINAD NIRBHAVANE/ III / BCA / A71004819035</a:t>
            </a:r>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 </a:t>
            </a:r>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  AMITY UNIVERSITY MAHARASHTRA</a:t>
            </a:r>
            <a:endParaRPr lang="en-IN" sz="6400" dirty="0">
              <a:effectLst>
                <a:outerShdw blurRad="38100" dist="38100" dir="2700000" algn="tl">
                  <a:srgbClr val="000000">
                    <a:alpha val="43137"/>
                  </a:srgbClr>
                </a:outerShdw>
              </a:effectLst>
            </a:endParaRPr>
          </a:p>
          <a:p>
            <a:r>
              <a:rPr lang="en-US" sz="6400" dirty="0">
                <a:effectLst>
                  <a:outerShdw blurRad="38100" dist="38100" dir="2700000" algn="tl">
                    <a:srgbClr val="000000">
                      <a:alpha val="43137"/>
                    </a:srgbClr>
                  </a:outerShdw>
                </a:effectLst>
              </a:rPr>
              <a:t>Amity Institute of Information Technology</a:t>
            </a:r>
            <a:endParaRPr lang="en-IN" sz="6400" dirty="0">
              <a:effectLst>
                <a:outerShdw blurRad="38100" dist="38100" dir="2700000" algn="tl">
                  <a:srgbClr val="000000">
                    <a:alpha val="43137"/>
                  </a:srgbClr>
                </a:outerShdw>
              </a:effectLst>
            </a:endParaRPr>
          </a:p>
          <a:p>
            <a:r>
              <a:rPr lang="en-US" dirty="0"/>
              <a:t> </a:t>
            </a:r>
            <a:endParaRPr lang="en-IN" dirty="0"/>
          </a:p>
          <a:p>
            <a:r>
              <a:rPr lang="en-US" dirty="0"/>
              <a:t> </a:t>
            </a:r>
            <a:endParaRPr lang="en-IN" dirty="0"/>
          </a:p>
          <a:p>
            <a:endParaRPr lang="en-IN" dirty="0"/>
          </a:p>
        </p:txBody>
      </p:sp>
      <p:pic>
        <p:nvPicPr>
          <p:cNvPr id="13" name="Picture 12" descr="School Symbol png download - 1312*1512 - Free Transparent Amity ...">
            <a:extLst>
              <a:ext uri="{FF2B5EF4-FFF2-40B4-BE49-F238E27FC236}">
                <a16:creationId xmlns:a16="http://schemas.microsoft.com/office/drawing/2014/main" id="{85B240E5-B967-40FC-8876-7EC4D73BB9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5098" y="254367"/>
            <a:ext cx="1409700" cy="1630680"/>
          </a:xfrm>
          <a:prstGeom prst="rect">
            <a:avLst/>
          </a:prstGeom>
          <a:noFill/>
          <a:ln>
            <a:noFill/>
          </a:ln>
        </p:spPr>
      </p:pic>
    </p:spTree>
    <p:extLst>
      <p:ext uri="{BB962C8B-B14F-4D97-AF65-F5344CB8AC3E}">
        <p14:creationId xmlns:p14="http://schemas.microsoft.com/office/powerpoint/2010/main" val="152728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AB6F-0D97-445F-9277-AF14FA98FF1F}"/>
              </a:ext>
            </a:extLst>
          </p:cNvPr>
          <p:cNvSpPr>
            <a:spLocks noGrp="1"/>
          </p:cNvSpPr>
          <p:nvPr>
            <p:ph type="title"/>
          </p:nvPr>
        </p:nvSpPr>
        <p:spPr>
          <a:xfrm>
            <a:off x="913795" y="609600"/>
            <a:ext cx="10353761" cy="340311"/>
          </a:xfrm>
        </p:spPr>
        <p:txBody>
          <a:bodyPr>
            <a:normAutofit fontScale="90000"/>
          </a:bodyPr>
          <a:lstStyle/>
          <a:p>
            <a:pPr fontAlgn="base"/>
            <a:br>
              <a:rPr lang="en-US" b="0" dirty="0">
                <a:effectLst/>
              </a:rPr>
            </a:br>
            <a:br>
              <a:rPr lang="en-IN" b="0" dirty="0">
                <a:effectLst/>
              </a:rPr>
            </a:br>
            <a:endParaRPr lang="en-IN" dirty="0"/>
          </a:p>
        </p:txBody>
      </p:sp>
      <p:pic>
        <p:nvPicPr>
          <p:cNvPr id="2052" name="Picture 4" descr="percent of Americans who use digital voice assistants">
            <a:extLst>
              <a:ext uri="{FF2B5EF4-FFF2-40B4-BE49-F238E27FC236}">
                <a16:creationId xmlns:a16="http://schemas.microsoft.com/office/drawing/2014/main" id="{45AB92B0-A856-4EDF-AE37-50A2A47F34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54976" y="152400"/>
            <a:ext cx="2915885" cy="65735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BA502B3-54DD-4DE6-A9AE-3E2CDCE95943}"/>
              </a:ext>
            </a:extLst>
          </p:cNvPr>
          <p:cNvSpPr/>
          <p:nvPr/>
        </p:nvSpPr>
        <p:spPr>
          <a:xfrm>
            <a:off x="110490" y="518289"/>
            <a:ext cx="8881110" cy="3139321"/>
          </a:xfrm>
          <a:prstGeom prst="rect">
            <a:avLst/>
          </a:prstGeom>
        </p:spPr>
        <p:txBody>
          <a:bodyPr wrap="square">
            <a:spAutoFit/>
          </a:bodyPr>
          <a:lstStyle/>
          <a:p>
            <a:r>
              <a:rPr lang="en-IN" sz="3600" b="1" u="sng" dirty="0">
                <a:latin typeface="+mj-lt"/>
              </a:rPr>
              <a:t>Voice Assistants on Our System</a:t>
            </a:r>
          </a:p>
          <a:p>
            <a:br>
              <a:rPr lang="en-IN" dirty="0"/>
            </a:br>
            <a:r>
              <a:rPr lang="en-US" sz="1600" dirty="0"/>
              <a:t>Voice assistants allow us to do a variety of tasks hands-free, which is a major reason many people like using them, especially on their phones. Apple has Siri. Google phones and most Androids have Google. Samsung has Bixby. Windows phones have Cortana.</a:t>
            </a:r>
            <a:br>
              <a:rPr lang="en-US" sz="1600" dirty="0"/>
            </a:br>
            <a:r>
              <a:rPr lang="en-US" sz="1600" dirty="0"/>
              <a:t>A Pew Research Center survey in May 2017 showed that nearly half of all adults in the United States use voice-controlled digital assistants on their devices.</a:t>
            </a:r>
          </a:p>
          <a:p>
            <a:pPr fontAlgn="base"/>
            <a:r>
              <a:rPr lang="en-US" sz="1600" dirty="0"/>
              <a:t>Voice assistants can send text messages, look things up online, provide directions, open apps, and initiate or complete many other tasks.</a:t>
            </a:r>
          </a:p>
          <a:p>
            <a:pPr fontAlgn="base"/>
            <a:r>
              <a:rPr lang="en-US" sz="1600" dirty="0"/>
              <a:t>With the addition of separate apps on the device, our voice can be a type of remote control for our lives. </a:t>
            </a:r>
            <a:endParaRPr lang="en-IN" sz="1600" dirty="0"/>
          </a:p>
        </p:txBody>
      </p:sp>
    </p:spTree>
    <p:extLst>
      <p:ext uri="{BB962C8B-B14F-4D97-AF65-F5344CB8AC3E}">
        <p14:creationId xmlns:p14="http://schemas.microsoft.com/office/powerpoint/2010/main" val="114618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23CC-2416-439B-8406-05A238104722}"/>
              </a:ext>
            </a:extLst>
          </p:cNvPr>
          <p:cNvSpPr>
            <a:spLocks noGrp="1"/>
          </p:cNvSpPr>
          <p:nvPr>
            <p:ph type="title"/>
          </p:nvPr>
        </p:nvSpPr>
        <p:spPr>
          <a:xfrm>
            <a:off x="913795" y="609601"/>
            <a:ext cx="10353761" cy="568960"/>
          </a:xfrm>
        </p:spPr>
        <p:txBody>
          <a:bodyPr/>
          <a:lstStyle/>
          <a:p>
            <a:r>
              <a:rPr lang="en-US" u="sng" dirty="0"/>
              <a:t>PROPOSED SYSTEM</a:t>
            </a:r>
            <a:endParaRPr lang="en-IN" u="sng" dirty="0"/>
          </a:p>
        </p:txBody>
      </p:sp>
      <p:sp>
        <p:nvSpPr>
          <p:cNvPr id="3" name="Content Placeholder 2">
            <a:extLst>
              <a:ext uri="{FF2B5EF4-FFF2-40B4-BE49-F238E27FC236}">
                <a16:creationId xmlns:a16="http://schemas.microsoft.com/office/drawing/2014/main" id="{9674FA77-A28C-4723-A267-BFB917060446}"/>
              </a:ext>
            </a:extLst>
          </p:cNvPr>
          <p:cNvSpPr>
            <a:spLocks noGrp="1"/>
          </p:cNvSpPr>
          <p:nvPr>
            <p:ph idx="1"/>
          </p:nvPr>
        </p:nvSpPr>
        <p:spPr>
          <a:xfrm>
            <a:off x="913795" y="1341120"/>
            <a:ext cx="10353762" cy="5384800"/>
          </a:xfrm>
        </p:spPr>
        <p:txBody>
          <a:bodyPr>
            <a:normAutofit fontScale="92500" lnSpcReduction="20000"/>
          </a:bodyPr>
          <a:lstStyle/>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proposed system will provide following features: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It always keeps listing for its name and wakes up to response upon calling with the assigned functionality.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 Performing Wikipedia search based on voice commands and giving back the computed response through a voice.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 Searching Internet based on user’s voice input and giving back the reply through a voice with further interactive questions by machine.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 Direct access to e-commerce sites like amazon and flipkart and can give you the products search result through user’s voice. User just have to speak the name of the item they want to buy/view and the voice assistant will give the list of that item.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5) Direct access to entertainment sites like Netflix, Amazon Prime Video and YouTube and can give you the search result of that particular show the user wants to watch.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6) Other features such as-: find location, convert currencies of different countries, can tell you the latest news, can              calculate basic mathematical calculations, tell current time, can answer your any general knowledge question, mail exchange, event handler, music player service, can tell you jokes, Performing Wikipedia search, checking weather, Google searching engine, can open almost all of the Microsoft office applications like Microsoft PowerPoint, Excel or Word and there are many other tasks which the voice assistant  can do just by the voice command of the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91238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4D4B-14D3-477D-9CA6-6B06CF26BD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DEBEBF-7D4F-4D73-92B3-BBDCF177CD25}"/>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8680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imeline of mainstream voice assistants">
            <a:extLst>
              <a:ext uri="{FF2B5EF4-FFF2-40B4-BE49-F238E27FC236}">
                <a16:creationId xmlns:a16="http://schemas.microsoft.com/office/drawing/2014/main" id="{B3B44EDE-B776-49AB-8AA4-FC84A04EEA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8960" y="1005204"/>
            <a:ext cx="5753818" cy="4847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8E7516-13D7-4ECC-BBF4-65D82198933E}"/>
              </a:ext>
            </a:extLst>
          </p:cNvPr>
          <p:cNvSpPr/>
          <p:nvPr/>
        </p:nvSpPr>
        <p:spPr>
          <a:xfrm>
            <a:off x="513129" y="5780782"/>
            <a:ext cx="6096000" cy="1077218"/>
          </a:xfrm>
          <a:prstGeom prst="rect">
            <a:avLst/>
          </a:prstGeom>
        </p:spPr>
        <p:txBody>
          <a:bodyPr>
            <a:spAutoFit/>
          </a:bodyPr>
          <a:lstStyle/>
          <a:p>
            <a:r>
              <a:rPr lang="en-US" sz="1600" dirty="0"/>
              <a:t>Technology companies are working to create increasingly sophisticated technology that will automate more processes and tasks we do throughout the day. Even Siri, Google Assistant, and Alexa can “learn” new words and tasks.</a:t>
            </a:r>
            <a:endParaRPr lang="en-IN" sz="1600" dirty="0"/>
          </a:p>
        </p:txBody>
      </p:sp>
      <p:sp>
        <p:nvSpPr>
          <p:cNvPr id="2" name="Rectangle 1">
            <a:extLst>
              <a:ext uri="{FF2B5EF4-FFF2-40B4-BE49-F238E27FC236}">
                <a16:creationId xmlns:a16="http://schemas.microsoft.com/office/drawing/2014/main" id="{67261959-6FF8-4BCC-9EBE-BE1598D87C8C}"/>
              </a:ext>
            </a:extLst>
          </p:cNvPr>
          <p:cNvSpPr/>
          <p:nvPr/>
        </p:nvSpPr>
        <p:spPr>
          <a:xfrm>
            <a:off x="1802167" y="252559"/>
            <a:ext cx="9019713" cy="646331"/>
          </a:xfrm>
          <a:prstGeom prst="rect">
            <a:avLst/>
          </a:prstGeom>
        </p:spPr>
        <p:txBody>
          <a:bodyPr wrap="square">
            <a:spAutoFit/>
          </a:bodyPr>
          <a:lstStyle/>
          <a:p>
            <a:r>
              <a:rPr lang="en-US" sz="3600" b="1" u="sng" dirty="0"/>
              <a:t>The History of Voice Assistants</a:t>
            </a:r>
            <a:endParaRPr lang="en-IN" sz="3600" b="1" dirty="0"/>
          </a:p>
        </p:txBody>
      </p:sp>
    </p:spTree>
    <p:extLst>
      <p:ext uri="{BB962C8B-B14F-4D97-AF65-F5344CB8AC3E}">
        <p14:creationId xmlns:p14="http://schemas.microsoft.com/office/powerpoint/2010/main" val="23589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16AF-A0DD-461F-8198-C1D2CBF1D9FE}"/>
              </a:ext>
            </a:extLst>
          </p:cNvPr>
          <p:cNvSpPr>
            <a:spLocks noGrp="1"/>
          </p:cNvSpPr>
          <p:nvPr>
            <p:ph type="title"/>
          </p:nvPr>
        </p:nvSpPr>
        <p:spPr>
          <a:xfrm>
            <a:off x="913795" y="609600"/>
            <a:ext cx="10353761" cy="4785360"/>
          </a:xfrm>
        </p:spPr>
        <p:txBody>
          <a:bodyPr>
            <a:normAutofit/>
          </a:bodyPr>
          <a:lstStyle/>
          <a:p>
            <a:r>
              <a:rPr lang="en-IN" sz="6000" u="sng" dirty="0" err="1"/>
              <a:t>Uml</a:t>
            </a:r>
            <a:r>
              <a:rPr lang="en-IN" sz="6000" u="sng" dirty="0"/>
              <a:t> diagrams</a:t>
            </a:r>
          </a:p>
        </p:txBody>
      </p:sp>
      <p:sp>
        <p:nvSpPr>
          <p:cNvPr id="3" name="Content Placeholder 2">
            <a:extLst>
              <a:ext uri="{FF2B5EF4-FFF2-40B4-BE49-F238E27FC236}">
                <a16:creationId xmlns:a16="http://schemas.microsoft.com/office/drawing/2014/main" id="{6FE1D2E0-DD4F-4647-B31B-F0B1421C9AD1}"/>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632521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1554-A7B6-43C3-9EA6-50350BD640E8}"/>
              </a:ext>
            </a:extLst>
          </p:cNvPr>
          <p:cNvSpPr>
            <a:spLocks noGrp="1"/>
          </p:cNvSpPr>
          <p:nvPr>
            <p:ph type="title"/>
          </p:nvPr>
        </p:nvSpPr>
        <p:spPr>
          <a:xfrm>
            <a:off x="700730" y="63623"/>
            <a:ext cx="10353761" cy="1326321"/>
          </a:xfrm>
        </p:spPr>
        <p:txBody>
          <a:bodyPr/>
          <a:lstStyle/>
          <a:p>
            <a:r>
              <a:rPr lang="en-IN" u="sng" dirty="0">
                <a:effectLst/>
              </a:rPr>
              <a:t>Activity Diagram</a:t>
            </a:r>
            <a:endParaRPr lang="en-IN" dirty="0"/>
          </a:p>
        </p:txBody>
      </p:sp>
      <p:pic>
        <p:nvPicPr>
          <p:cNvPr id="5" name="Content Placeholder 4">
            <a:extLst>
              <a:ext uri="{FF2B5EF4-FFF2-40B4-BE49-F238E27FC236}">
                <a16:creationId xmlns:a16="http://schemas.microsoft.com/office/drawing/2014/main" id="{7D1C1E35-E7D4-46B7-8D1E-7ECDC574B4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996" y="1096408"/>
            <a:ext cx="7821227" cy="5609193"/>
          </a:xfrm>
        </p:spPr>
      </p:pic>
    </p:spTree>
    <p:extLst>
      <p:ext uri="{BB962C8B-B14F-4D97-AF65-F5344CB8AC3E}">
        <p14:creationId xmlns:p14="http://schemas.microsoft.com/office/powerpoint/2010/main" val="1735601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D4AE-F770-4F7A-9B04-A42B4A428D72}"/>
              </a:ext>
            </a:extLst>
          </p:cNvPr>
          <p:cNvSpPr>
            <a:spLocks noGrp="1"/>
          </p:cNvSpPr>
          <p:nvPr>
            <p:ph type="title"/>
          </p:nvPr>
        </p:nvSpPr>
        <p:spPr>
          <a:xfrm>
            <a:off x="831911" y="-304800"/>
            <a:ext cx="10528177" cy="1239521"/>
          </a:xfrm>
        </p:spPr>
        <p:txBody>
          <a:bodyPr/>
          <a:lstStyle/>
          <a:p>
            <a:r>
              <a:rPr lang="en-IN" u="sng" dirty="0"/>
              <a:t>Use Case Diagram</a:t>
            </a:r>
          </a:p>
        </p:txBody>
      </p:sp>
      <p:pic>
        <p:nvPicPr>
          <p:cNvPr id="7" name="Content Placeholder 6">
            <a:extLst>
              <a:ext uri="{FF2B5EF4-FFF2-40B4-BE49-F238E27FC236}">
                <a16:creationId xmlns:a16="http://schemas.microsoft.com/office/drawing/2014/main" id="{80A1AB5E-DF6F-469F-A856-41C5A0D942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1" y="762317"/>
            <a:ext cx="8310880" cy="5973763"/>
          </a:xfrm>
        </p:spPr>
      </p:pic>
    </p:spTree>
    <p:extLst>
      <p:ext uri="{BB962C8B-B14F-4D97-AF65-F5344CB8AC3E}">
        <p14:creationId xmlns:p14="http://schemas.microsoft.com/office/powerpoint/2010/main" val="75653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7B4F-92A6-44C8-A9A3-D4DA5994EE0C}"/>
              </a:ext>
            </a:extLst>
          </p:cNvPr>
          <p:cNvSpPr>
            <a:spLocks noGrp="1"/>
          </p:cNvSpPr>
          <p:nvPr>
            <p:ph type="title"/>
          </p:nvPr>
        </p:nvSpPr>
        <p:spPr>
          <a:xfrm>
            <a:off x="718487" y="0"/>
            <a:ext cx="10353761" cy="1326321"/>
          </a:xfrm>
        </p:spPr>
        <p:txBody>
          <a:bodyPr/>
          <a:lstStyle/>
          <a:p>
            <a:r>
              <a:rPr lang="en-IN" u="sng" dirty="0">
                <a:effectLst/>
              </a:rPr>
              <a:t>Sequence diagram</a:t>
            </a:r>
            <a:endParaRPr lang="en-IN" u="sng" dirty="0"/>
          </a:p>
        </p:txBody>
      </p:sp>
      <p:pic>
        <p:nvPicPr>
          <p:cNvPr id="6" name="Content Placeholder 5">
            <a:extLst>
              <a:ext uri="{FF2B5EF4-FFF2-40B4-BE49-F238E27FC236}">
                <a16:creationId xmlns:a16="http://schemas.microsoft.com/office/drawing/2014/main" id="{6CC2CAE0-4AD2-4541-81EC-DF7403A751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000" y="1101506"/>
            <a:ext cx="8382433" cy="5634574"/>
          </a:xfrm>
        </p:spPr>
      </p:pic>
    </p:spTree>
    <p:extLst>
      <p:ext uri="{BB962C8B-B14F-4D97-AF65-F5344CB8AC3E}">
        <p14:creationId xmlns:p14="http://schemas.microsoft.com/office/powerpoint/2010/main" val="45672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1C4E-5C66-49AC-AF51-43409FA591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F23801-6F94-4A79-AE97-41C80CEC9E2A}"/>
              </a:ext>
            </a:extLst>
          </p:cNvPr>
          <p:cNvSpPr>
            <a:spLocks noGrp="1"/>
          </p:cNvSpPr>
          <p:nvPr>
            <p:ph idx="1"/>
          </p:nvPr>
        </p:nvSpPr>
        <p:spPr/>
        <p:txBody>
          <a:bodyPr>
            <a:normAutofit/>
          </a:bodyPr>
          <a:lstStyle/>
          <a:p>
            <a:pPr marL="0" indent="0">
              <a:buNone/>
            </a:pPr>
            <a:r>
              <a:rPr lang="en-IN" sz="6000" i="1" dirty="0"/>
              <a:t>      </a:t>
            </a:r>
            <a:r>
              <a:rPr lang="en-IN" sz="6000" u="sng" dirty="0"/>
              <a:t>Screenshots of Output</a:t>
            </a:r>
          </a:p>
        </p:txBody>
      </p:sp>
    </p:spTree>
    <p:extLst>
      <p:ext uri="{BB962C8B-B14F-4D97-AF65-F5344CB8AC3E}">
        <p14:creationId xmlns:p14="http://schemas.microsoft.com/office/powerpoint/2010/main" val="1225017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D790-4215-4A11-92A9-A9A1AC7E4F22}"/>
              </a:ext>
            </a:extLst>
          </p:cNvPr>
          <p:cNvSpPr>
            <a:spLocks noGrp="1"/>
          </p:cNvSpPr>
          <p:nvPr>
            <p:ph type="title"/>
          </p:nvPr>
        </p:nvSpPr>
        <p:spPr>
          <a:xfrm>
            <a:off x="913795" y="609600"/>
            <a:ext cx="10353761" cy="109491"/>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DEA42B70-EBDE-4638-B8C5-9712C30F3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7288" y="473530"/>
            <a:ext cx="5960339" cy="5774870"/>
          </a:xfrm>
        </p:spPr>
      </p:pic>
    </p:spTree>
    <p:extLst>
      <p:ext uri="{BB962C8B-B14F-4D97-AF65-F5344CB8AC3E}">
        <p14:creationId xmlns:p14="http://schemas.microsoft.com/office/powerpoint/2010/main" val="85152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B99B-ACC8-483D-9DDF-08FAE6468EBA}"/>
              </a:ext>
            </a:extLst>
          </p:cNvPr>
          <p:cNvSpPr>
            <a:spLocks noGrp="1"/>
          </p:cNvSpPr>
          <p:nvPr>
            <p:ph type="title"/>
          </p:nvPr>
        </p:nvSpPr>
        <p:spPr>
          <a:xfrm>
            <a:off x="913796" y="0"/>
            <a:ext cx="10353761" cy="45719"/>
          </a:xfrm>
        </p:spPr>
        <p:txBody>
          <a:bodyPr>
            <a:normAutofit fontScale="90000"/>
          </a:bodyPr>
          <a:lstStyle/>
          <a:p>
            <a:endParaRPr lang="en-IN" dirty="0"/>
          </a:p>
        </p:txBody>
      </p:sp>
      <p:pic>
        <p:nvPicPr>
          <p:cNvPr id="10" name="Content Placeholder 9" descr="School Symbol png download - 1312*1512 - Free Transparent Amity ...">
            <a:extLst>
              <a:ext uri="{FF2B5EF4-FFF2-40B4-BE49-F238E27FC236}">
                <a16:creationId xmlns:a16="http://schemas.microsoft.com/office/drawing/2014/main" id="{586C9F12-AC23-4A6D-90BB-400DC629295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216910" y="546584"/>
            <a:ext cx="1409007" cy="1629295"/>
          </a:xfrm>
          <a:prstGeom prst="rect">
            <a:avLst/>
          </a:prstGeom>
          <a:noFill/>
          <a:ln>
            <a:noFill/>
          </a:ln>
        </p:spPr>
      </p:pic>
      <p:sp>
        <p:nvSpPr>
          <p:cNvPr id="12" name="TextBox 11">
            <a:extLst>
              <a:ext uri="{FF2B5EF4-FFF2-40B4-BE49-F238E27FC236}">
                <a16:creationId xmlns:a16="http://schemas.microsoft.com/office/drawing/2014/main" id="{3ED0C612-7812-4DC3-8749-F3ACE1652B6C}"/>
              </a:ext>
            </a:extLst>
          </p:cNvPr>
          <p:cNvSpPr txBox="1"/>
          <p:nvPr/>
        </p:nvSpPr>
        <p:spPr>
          <a:xfrm>
            <a:off x="3043416" y="172507"/>
            <a:ext cx="6094520" cy="374077"/>
          </a:xfrm>
          <a:prstGeom prst="rect">
            <a:avLst/>
          </a:prstGeom>
          <a:noFill/>
        </p:spPr>
        <p:txBody>
          <a:bodyPr wrap="square">
            <a:spAutoFit/>
          </a:bodyPr>
          <a:lstStyle/>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Amity Institute of Information Technology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C0040D8B-B7A1-451B-B63B-94EA31239350}"/>
              </a:ext>
            </a:extLst>
          </p:cNvPr>
          <p:cNvSpPr txBox="1"/>
          <p:nvPr/>
        </p:nvSpPr>
        <p:spPr>
          <a:xfrm>
            <a:off x="5382087" y="2175879"/>
            <a:ext cx="6094520" cy="369332"/>
          </a:xfrm>
          <a:prstGeom prst="rect">
            <a:avLst/>
          </a:prstGeom>
          <a:noFill/>
        </p:spPr>
        <p:txBody>
          <a:bodyPr wrap="square">
            <a:spAutoFit/>
          </a:bodyPr>
          <a:lstStyle/>
          <a:p>
            <a:r>
              <a:rPr lang="en-IN" sz="1800" u="sng" dirty="0">
                <a:effectLst/>
                <a:latin typeface="Times New Roman" panose="02020603050405020304" pitchFamily="18" charset="0"/>
                <a:ea typeface="Calibri" panose="020F0502020204030204" pitchFamily="34" charset="0"/>
              </a:rPr>
              <a:t>Certificate</a:t>
            </a:r>
            <a:endParaRPr lang="en-IN" dirty="0"/>
          </a:p>
        </p:txBody>
      </p:sp>
      <p:sp>
        <p:nvSpPr>
          <p:cNvPr id="16" name="TextBox 15">
            <a:extLst>
              <a:ext uri="{FF2B5EF4-FFF2-40B4-BE49-F238E27FC236}">
                <a16:creationId xmlns:a16="http://schemas.microsoft.com/office/drawing/2014/main" id="{BE5865AC-19D7-472D-9341-59B77203C13E}"/>
              </a:ext>
            </a:extLst>
          </p:cNvPr>
          <p:cNvSpPr txBox="1"/>
          <p:nvPr/>
        </p:nvSpPr>
        <p:spPr>
          <a:xfrm>
            <a:off x="3043416" y="2523115"/>
            <a:ext cx="6094520" cy="2152256"/>
          </a:xfrm>
          <a:prstGeom prst="rect">
            <a:avLst/>
          </a:prstGeom>
          <a:noFill/>
        </p:spPr>
        <p:txBody>
          <a:bodyPr wrap="square">
            <a:spAutoFit/>
          </a:bodyPr>
          <a:lstStyle/>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Certified that the summer internship project work entitled “AI VOICE ASSISTANT” carried out by ANSHUL SINHA(</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A71004819044</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PRATHMESH PATIL(</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A71004819033</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NINAD NIRBHAVANE(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A71004819035</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from BCA Batch are Bonafide students of Amity Institute of Information Technology and have successfully completed the Summer Internship Project of 3rd Semester in the academic year 2020.</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666E0E7E-0E4D-492B-9D50-F4AD5A7E7FA3}"/>
              </a:ext>
            </a:extLst>
          </p:cNvPr>
          <p:cNvSpPr txBox="1"/>
          <p:nvPr/>
        </p:nvSpPr>
        <p:spPr>
          <a:xfrm>
            <a:off x="1120806" y="6124377"/>
            <a:ext cx="6094520"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Subject Teacher’s signature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31114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246C-E75B-411F-A05D-535B8442666D}"/>
              </a:ext>
            </a:extLst>
          </p:cNvPr>
          <p:cNvSpPr>
            <a:spLocks noGrp="1"/>
          </p:cNvSpPr>
          <p:nvPr>
            <p:ph type="title"/>
          </p:nvPr>
        </p:nvSpPr>
        <p:spPr>
          <a:xfrm>
            <a:off x="913795" y="609600"/>
            <a:ext cx="10353761" cy="171635"/>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17B51B6-1F4E-4558-BA08-AF9374323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1876" y="520189"/>
            <a:ext cx="5426885" cy="5817621"/>
          </a:xfrm>
        </p:spPr>
      </p:pic>
    </p:spTree>
    <p:extLst>
      <p:ext uri="{BB962C8B-B14F-4D97-AF65-F5344CB8AC3E}">
        <p14:creationId xmlns:p14="http://schemas.microsoft.com/office/powerpoint/2010/main" val="373090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7D23-22E3-4C86-9AD1-124102AACF9F}"/>
              </a:ext>
            </a:extLst>
          </p:cNvPr>
          <p:cNvSpPr>
            <a:spLocks noGrp="1"/>
          </p:cNvSpPr>
          <p:nvPr>
            <p:ph type="title"/>
          </p:nvPr>
        </p:nvSpPr>
        <p:spPr>
          <a:xfrm>
            <a:off x="913795" y="609601"/>
            <a:ext cx="10353761" cy="304800"/>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951497B6-3912-47D9-8F90-B4CB0214AA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854" y="444036"/>
            <a:ext cx="5594626" cy="5969928"/>
          </a:xfrm>
        </p:spPr>
      </p:pic>
    </p:spTree>
    <p:extLst>
      <p:ext uri="{BB962C8B-B14F-4D97-AF65-F5344CB8AC3E}">
        <p14:creationId xmlns:p14="http://schemas.microsoft.com/office/powerpoint/2010/main" val="3073491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0260-ED34-4107-99A1-B140EDCAB551}"/>
              </a:ext>
            </a:extLst>
          </p:cNvPr>
          <p:cNvSpPr>
            <a:spLocks noGrp="1"/>
          </p:cNvSpPr>
          <p:nvPr>
            <p:ph type="title"/>
          </p:nvPr>
        </p:nvSpPr>
        <p:spPr>
          <a:xfrm>
            <a:off x="913795" y="609601"/>
            <a:ext cx="10353761" cy="153880"/>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A19C25C3-8A28-4EEB-9820-EC20C679B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0230" y="541539"/>
            <a:ext cx="5720058" cy="6187736"/>
          </a:xfrm>
        </p:spPr>
      </p:pic>
    </p:spTree>
    <p:extLst>
      <p:ext uri="{BB962C8B-B14F-4D97-AF65-F5344CB8AC3E}">
        <p14:creationId xmlns:p14="http://schemas.microsoft.com/office/powerpoint/2010/main" val="1946623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6B53-3EB4-4696-BF6B-67F47C6C41EE}"/>
              </a:ext>
            </a:extLst>
          </p:cNvPr>
          <p:cNvSpPr>
            <a:spLocks noGrp="1"/>
          </p:cNvSpPr>
          <p:nvPr>
            <p:ph type="title"/>
          </p:nvPr>
        </p:nvSpPr>
        <p:spPr>
          <a:xfrm>
            <a:off x="913795" y="609600"/>
            <a:ext cx="10353761" cy="216023"/>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79515795-A174-4CA0-849A-72F695BC0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487" y="609600"/>
            <a:ext cx="5534702" cy="5789367"/>
          </a:xfrm>
        </p:spPr>
      </p:pic>
    </p:spTree>
    <p:extLst>
      <p:ext uri="{BB962C8B-B14F-4D97-AF65-F5344CB8AC3E}">
        <p14:creationId xmlns:p14="http://schemas.microsoft.com/office/powerpoint/2010/main" val="406778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DC91-5CB8-4B54-94F4-372340EE2346}"/>
              </a:ext>
            </a:extLst>
          </p:cNvPr>
          <p:cNvSpPr>
            <a:spLocks noGrp="1"/>
          </p:cNvSpPr>
          <p:nvPr>
            <p:ph type="title"/>
          </p:nvPr>
        </p:nvSpPr>
        <p:spPr>
          <a:xfrm>
            <a:off x="913795" y="609600"/>
            <a:ext cx="10353761" cy="127247"/>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D1F91D84-47E3-4A94-AC6F-6F89E2B15A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0753" y="993775"/>
            <a:ext cx="5506151" cy="5804472"/>
          </a:xfrm>
        </p:spPr>
      </p:pic>
    </p:spTree>
    <p:extLst>
      <p:ext uri="{BB962C8B-B14F-4D97-AF65-F5344CB8AC3E}">
        <p14:creationId xmlns:p14="http://schemas.microsoft.com/office/powerpoint/2010/main" val="181365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EBF7-91BC-4D41-A16D-40A859B500DE}"/>
              </a:ext>
            </a:extLst>
          </p:cNvPr>
          <p:cNvSpPr>
            <a:spLocks noGrp="1"/>
          </p:cNvSpPr>
          <p:nvPr>
            <p:ph type="title"/>
          </p:nvPr>
        </p:nvSpPr>
        <p:spPr>
          <a:xfrm>
            <a:off x="913795" y="609600"/>
            <a:ext cx="10353761" cy="4571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9CEE699B-35A4-4333-8964-4905216DC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631" y="879475"/>
            <a:ext cx="5633779" cy="5849799"/>
          </a:xfrm>
        </p:spPr>
      </p:pic>
    </p:spTree>
    <p:extLst>
      <p:ext uri="{BB962C8B-B14F-4D97-AF65-F5344CB8AC3E}">
        <p14:creationId xmlns:p14="http://schemas.microsoft.com/office/powerpoint/2010/main" val="130400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4706-DE52-4CAA-A194-0050FE8C176B}"/>
              </a:ext>
            </a:extLst>
          </p:cNvPr>
          <p:cNvSpPr>
            <a:spLocks noGrp="1"/>
          </p:cNvSpPr>
          <p:nvPr>
            <p:ph type="title"/>
          </p:nvPr>
        </p:nvSpPr>
        <p:spPr>
          <a:xfrm>
            <a:off x="913796" y="-384699"/>
            <a:ext cx="10353761" cy="1326321"/>
          </a:xfrm>
        </p:spPr>
        <p:txBody>
          <a:bodyPr/>
          <a:lstStyle/>
          <a:p>
            <a:endParaRPr lang="en-IN" dirty="0"/>
          </a:p>
        </p:txBody>
      </p:sp>
      <p:pic>
        <p:nvPicPr>
          <p:cNvPr id="5" name="Content Placeholder 4">
            <a:extLst>
              <a:ext uri="{FF2B5EF4-FFF2-40B4-BE49-F238E27FC236}">
                <a16:creationId xmlns:a16="http://schemas.microsoft.com/office/drawing/2014/main" id="{87DB6FC2-6A1D-498B-B397-B6DB0AEBA8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224" y="1092200"/>
            <a:ext cx="5508780" cy="5765800"/>
          </a:xfrm>
        </p:spPr>
      </p:pic>
    </p:spTree>
    <p:extLst>
      <p:ext uri="{BB962C8B-B14F-4D97-AF65-F5344CB8AC3E}">
        <p14:creationId xmlns:p14="http://schemas.microsoft.com/office/powerpoint/2010/main" val="210128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29CD-806F-49E9-AD3A-AFA898DA3F4F}"/>
              </a:ext>
            </a:extLst>
          </p:cNvPr>
          <p:cNvSpPr>
            <a:spLocks noGrp="1"/>
          </p:cNvSpPr>
          <p:nvPr>
            <p:ph type="title"/>
          </p:nvPr>
        </p:nvSpPr>
        <p:spPr>
          <a:xfrm flipV="1">
            <a:off x="913795" y="563881"/>
            <a:ext cx="10353761" cy="45719"/>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72EC9A80-EED5-4B97-A0C3-927716D6B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6092" y="790575"/>
            <a:ext cx="5735593" cy="5974209"/>
          </a:xfrm>
        </p:spPr>
      </p:pic>
    </p:spTree>
    <p:extLst>
      <p:ext uri="{BB962C8B-B14F-4D97-AF65-F5344CB8AC3E}">
        <p14:creationId xmlns:p14="http://schemas.microsoft.com/office/powerpoint/2010/main" val="328117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506D-0E26-4D15-86CF-A85325FB4943}"/>
              </a:ext>
            </a:extLst>
          </p:cNvPr>
          <p:cNvSpPr>
            <a:spLocks noGrp="1"/>
          </p:cNvSpPr>
          <p:nvPr>
            <p:ph type="title"/>
          </p:nvPr>
        </p:nvSpPr>
        <p:spPr>
          <a:xfrm>
            <a:off x="913795" y="609601"/>
            <a:ext cx="10353761" cy="100614"/>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885551AF-9BC3-4E6E-A27C-53BFBF2B18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1814" y="914400"/>
            <a:ext cx="5645543" cy="5943600"/>
          </a:xfrm>
        </p:spPr>
      </p:pic>
    </p:spTree>
    <p:extLst>
      <p:ext uri="{BB962C8B-B14F-4D97-AF65-F5344CB8AC3E}">
        <p14:creationId xmlns:p14="http://schemas.microsoft.com/office/powerpoint/2010/main" val="1229509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4190-586B-4804-BAF1-3D8651B7FF1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FE87FA-9341-496F-80C1-25A058FF3D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118" y="1198855"/>
            <a:ext cx="5255075" cy="5574807"/>
          </a:xfrm>
        </p:spPr>
      </p:pic>
    </p:spTree>
    <p:extLst>
      <p:ext uri="{BB962C8B-B14F-4D97-AF65-F5344CB8AC3E}">
        <p14:creationId xmlns:p14="http://schemas.microsoft.com/office/powerpoint/2010/main" val="2100579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D7CF-2082-4A31-95FD-DE55E35AA5C6}"/>
              </a:ext>
            </a:extLst>
          </p:cNvPr>
          <p:cNvSpPr>
            <a:spLocks noGrp="1"/>
          </p:cNvSpPr>
          <p:nvPr>
            <p:ph type="title"/>
          </p:nvPr>
        </p:nvSpPr>
        <p:spPr>
          <a:xfrm>
            <a:off x="838200" y="347370"/>
            <a:ext cx="10515600" cy="1325563"/>
          </a:xfrm>
        </p:spPr>
        <p:txBody>
          <a:bodyPr/>
          <a:lstStyle/>
          <a:p>
            <a:r>
              <a:rPr lang="en-US" u="sng" dirty="0"/>
              <a:t>PROJECT TITLE</a:t>
            </a:r>
            <a:br>
              <a:rPr lang="en-IN" dirty="0"/>
            </a:br>
            <a:r>
              <a:rPr lang="en-IN" dirty="0"/>
              <a:t>  </a:t>
            </a:r>
          </a:p>
        </p:txBody>
      </p:sp>
      <p:sp>
        <p:nvSpPr>
          <p:cNvPr id="3" name="Content Placeholder 2">
            <a:extLst>
              <a:ext uri="{FF2B5EF4-FFF2-40B4-BE49-F238E27FC236}">
                <a16:creationId xmlns:a16="http://schemas.microsoft.com/office/drawing/2014/main" id="{CA52771C-0FFA-4D9B-935D-99948BC6F180}"/>
              </a:ext>
            </a:extLst>
          </p:cNvPr>
          <p:cNvSpPr>
            <a:spLocks noGrp="1"/>
          </p:cNvSpPr>
          <p:nvPr>
            <p:ph idx="1"/>
          </p:nvPr>
        </p:nvSpPr>
        <p:spPr/>
        <p:txBody>
          <a:bodyPr/>
          <a:lstStyle/>
          <a:p>
            <a:pPr marL="0" indent="0">
              <a:buNone/>
            </a:pPr>
            <a:endParaRPr lang="en-IN" dirty="0"/>
          </a:p>
          <a:p>
            <a:pPr marL="0" indent="0">
              <a:buNone/>
            </a:pPr>
            <a:r>
              <a:rPr lang="en-US" dirty="0"/>
              <a:t>                                                          “AI VOICE ASSISTANT”</a:t>
            </a:r>
            <a:endParaRPr lang="en-IN" dirty="0"/>
          </a:p>
        </p:txBody>
      </p:sp>
    </p:spTree>
    <p:extLst>
      <p:ext uri="{BB962C8B-B14F-4D97-AF65-F5344CB8AC3E}">
        <p14:creationId xmlns:p14="http://schemas.microsoft.com/office/powerpoint/2010/main" val="2806559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79BD-F195-4D4F-8738-C84D5A85E1E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7111103-BD4A-41D9-9508-BC6BE7325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2703" y="1272759"/>
            <a:ext cx="5104809" cy="5358859"/>
          </a:xfrm>
        </p:spPr>
      </p:pic>
    </p:spTree>
    <p:extLst>
      <p:ext uri="{BB962C8B-B14F-4D97-AF65-F5344CB8AC3E}">
        <p14:creationId xmlns:p14="http://schemas.microsoft.com/office/powerpoint/2010/main" val="2820005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37AE-E386-4392-A585-F673A6FB56B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1B1FF7-C3C3-4422-95E6-822AC1582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1675" y="1092167"/>
            <a:ext cx="5211946" cy="5480268"/>
          </a:xfrm>
        </p:spPr>
      </p:pic>
    </p:spTree>
    <p:extLst>
      <p:ext uri="{BB962C8B-B14F-4D97-AF65-F5344CB8AC3E}">
        <p14:creationId xmlns:p14="http://schemas.microsoft.com/office/powerpoint/2010/main" val="4163714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BB82-00DE-4162-8991-91EB65C84A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C250A4F-4B5A-4C97-969D-DCFAA0D69E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397" y="390616"/>
            <a:ext cx="11266931" cy="5202315"/>
          </a:xfrm>
        </p:spPr>
      </p:pic>
    </p:spTree>
    <p:extLst>
      <p:ext uri="{BB962C8B-B14F-4D97-AF65-F5344CB8AC3E}">
        <p14:creationId xmlns:p14="http://schemas.microsoft.com/office/powerpoint/2010/main" val="181956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A24B-B495-4DDF-A2AE-F7FC39E82FE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827B65D-F5A3-4909-9A27-5860EF7B0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5344" y="755314"/>
            <a:ext cx="5526051" cy="5799365"/>
          </a:xfrm>
        </p:spPr>
      </p:pic>
    </p:spTree>
    <p:extLst>
      <p:ext uri="{BB962C8B-B14F-4D97-AF65-F5344CB8AC3E}">
        <p14:creationId xmlns:p14="http://schemas.microsoft.com/office/powerpoint/2010/main" val="749099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C0DD-A7C5-4027-91C1-BC122B331F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D792F6F-BF5D-484F-8B9E-C7EDC581E8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412" y="372861"/>
            <a:ext cx="11165793" cy="5237825"/>
          </a:xfrm>
        </p:spPr>
      </p:pic>
    </p:spTree>
    <p:extLst>
      <p:ext uri="{BB962C8B-B14F-4D97-AF65-F5344CB8AC3E}">
        <p14:creationId xmlns:p14="http://schemas.microsoft.com/office/powerpoint/2010/main" val="3992720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D4E0-532A-4233-8540-D2369D4F14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0B75C8-9074-4757-9506-0EFFBDC40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308" y="292962"/>
            <a:ext cx="11008936" cy="5258540"/>
          </a:xfrm>
        </p:spPr>
      </p:pic>
    </p:spTree>
    <p:extLst>
      <p:ext uri="{BB962C8B-B14F-4D97-AF65-F5344CB8AC3E}">
        <p14:creationId xmlns:p14="http://schemas.microsoft.com/office/powerpoint/2010/main" val="136659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A954-E414-48F5-9EAD-68A703FA745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A29E8B0-69F1-47D4-B301-BFD6258012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932" y="470516"/>
            <a:ext cx="11164836" cy="5285173"/>
          </a:xfrm>
        </p:spPr>
      </p:pic>
    </p:spTree>
    <p:extLst>
      <p:ext uri="{BB962C8B-B14F-4D97-AF65-F5344CB8AC3E}">
        <p14:creationId xmlns:p14="http://schemas.microsoft.com/office/powerpoint/2010/main" val="219260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8E5D-B98E-4558-98A2-82C1AC67A73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372F75-1DFA-4D37-AC3D-DD74E38BA0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206" y="213064"/>
            <a:ext cx="11414938" cy="5444971"/>
          </a:xfrm>
        </p:spPr>
      </p:pic>
    </p:spTree>
    <p:extLst>
      <p:ext uri="{BB962C8B-B14F-4D97-AF65-F5344CB8AC3E}">
        <p14:creationId xmlns:p14="http://schemas.microsoft.com/office/powerpoint/2010/main" val="64167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BACA-A4CC-4312-8B4C-B274BFA5625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4CE1D3-AF72-4694-8278-9127901AD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646" y="310718"/>
            <a:ext cx="11016022" cy="5217361"/>
          </a:xfrm>
        </p:spPr>
      </p:pic>
    </p:spTree>
    <p:extLst>
      <p:ext uri="{BB962C8B-B14F-4D97-AF65-F5344CB8AC3E}">
        <p14:creationId xmlns:p14="http://schemas.microsoft.com/office/powerpoint/2010/main" val="2384064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15B9-B9CD-4521-9E86-04C3273095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8539F86-BBB6-4113-9D47-D8D1E80BDC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3338" y="671848"/>
            <a:ext cx="5343850" cy="5576552"/>
          </a:xfrm>
        </p:spPr>
      </p:pic>
    </p:spTree>
    <p:extLst>
      <p:ext uri="{BB962C8B-B14F-4D97-AF65-F5344CB8AC3E}">
        <p14:creationId xmlns:p14="http://schemas.microsoft.com/office/powerpoint/2010/main" val="67356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DBF0-A9B8-4BE7-92C7-9E91710EB3D3}"/>
              </a:ext>
            </a:extLst>
          </p:cNvPr>
          <p:cNvSpPr>
            <a:spLocks noGrp="1"/>
          </p:cNvSpPr>
          <p:nvPr>
            <p:ph type="title"/>
          </p:nvPr>
        </p:nvSpPr>
        <p:spPr>
          <a:xfrm>
            <a:off x="838200" y="365125"/>
            <a:ext cx="10515600" cy="1250611"/>
          </a:xfrm>
        </p:spPr>
        <p:txBody>
          <a:bodyPr/>
          <a:lstStyle/>
          <a:p>
            <a:r>
              <a:rPr lang="en-IN" dirty="0"/>
              <a:t> </a:t>
            </a:r>
            <a:r>
              <a:rPr lang="en-US" u="sng" dirty="0"/>
              <a:t>INTRODUCTION</a:t>
            </a:r>
            <a:endParaRPr lang="en-IN" dirty="0"/>
          </a:p>
        </p:txBody>
      </p:sp>
      <p:sp>
        <p:nvSpPr>
          <p:cNvPr id="3" name="Content Placeholder 2">
            <a:extLst>
              <a:ext uri="{FF2B5EF4-FFF2-40B4-BE49-F238E27FC236}">
                <a16:creationId xmlns:a16="http://schemas.microsoft.com/office/drawing/2014/main" id="{8612B6C5-D1D5-4616-B3AC-DCBCA8CDB8D6}"/>
              </a:ext>
            </a:extLst>
          </p:cNvPr>
          <p:cNvSpPr>
            <a:spLocks noGrp="1"/>
          </p:cNvSpPr>
          <p:nvPr>
            <p:ph idx="1"/>
          </p:nvPr>
        </p:nvSpPr>
        <p:spPr>
          <a:xfrm>
            <a:off x="767179" y="1615736"/>
            <a:ext cx="10515600" cy="4912526"/>
          </a:xfrm>
        </p:spPr>
        <p:txBody>
          <a:bodyPr>
            <a:normAutofit fontScale="92500" lnSpcReduction="10000"/>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is based on desktop application development and provide personal assistant using voice recognition, with the help of python programming language. This program includes the functions and services of:  find location, convert currencies of different countries, tell current time, can tell you the latest news, can calculate basic mathematical calculations, can answer your any general knowledge question, mail exchange, event handler, music player service, can tell you jokes, checking weather, Google searching engine, Wikipedia searching engine, direct access and search in  popular e- commerce sites like amazon and flipkart, can also do direct search on entertainment platforms like Netflix, Amazon Prime Video and YouTube  and  initiate the result, can open almost all of the Microsoft office applications like Microsoft PowerPoint, Excel or Word and there are many other tasks which the voice assistant  can do just by the voice command of the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Wake words rely on a special algorithm that is always listening for a particular word or phrase so that a phone, smart speaker, or something else can begin communicating with a server to do its job. Wake words need to be long enough to be distinct, easy for a human to speak, and simple for a machine to recognize. This is why we cannot change our wake word to anything we want it to be.  Voice assistants don’t really “understand” what we are saying — they just listen for their wake word and then begin communicating with a server to complete a task.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it integrates most of the desktop services for daily use, it could be useful for getting a more convenient life and it will be helpful for those people who have disabilities for manual operations.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fontAlgn="base">
              <a:buNone/>
            </a:pPr>
            <a:endParaRPr lang="en-IN" dirty="0"/>
          </a:p>
        </p:txBody>
      </p:sp>
    </p:spTree>
    <p:extLst>
      <p:ext uri="{BB962C8B-B14F-4D97-AF65-F5344CB8AC3E}">
        <p14:creationId xmlns:p14="http://schemas.microsoft.com/office/powerpoint/2010/main" val="379574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2B855-2510-4C24-86E6-047523F0040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398F1C8-0CC6-454F-9063-54EFE92015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439" y="148594"/>
            <a:ext cx="10234766" cy="5136578"/>
          </a:xfrm>
        </p:spPr>
      </p:pic>
    </p:spTree>
    <p:extLst>
      <p:ext uri="{BB962C8B-B14F-4D97-AF65-F5344CB8AC3E}">
        <p14:creationId xmlns:p14="http://schemas.microsoft.com/office/powerpoint/2010/main" val="3250265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20F7-3C77-453F-AE28-78CB153F0D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39A2973-4E16-4752-8970-9FAE64D0A0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9316" y="444304"/>
            <a:ext cx="6409590" cy="5804096"/>
          </a:xfrm>
        </p:spPr>
      </p:pic>
    </p:spTree>
    <p:extLst>
      <p:ext uri="{BB962C8B-B14F-4D97-AF65-F5344CB8AC3E}">
        <p14:creationId xmlns:p14="http://schemas.microsoft.com/office/powerpoint/2010/main" val="2941063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8BF2-24C0-460A-B778-955859314E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23C38E1-A877-4553-BE9F-558F60710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417250"/>
            <a:ext cx="10457936" cy="5302928"/>
          </a:xfrm>
        </p:spPr>
      </p:pic>
    </p:spTree>
    <p:extLst>
      <p:ext uri="{BB962C8B-B14F-4D97-AF65-F5344CB8AC3E}">
        <p14:creationId xmlns:p14="http://schemas.microsoft.com/office/powerpoint/2010/main" val="94859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E9F1-C28E-4574-911D-0CFBD965A00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F2F7301-18B3-4F97-B059-DA7E00F707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4509" y="230821"/>
            <a:ext cx="10483047" cy="5415378"/>
          </a:xfrm>
        </p:spPr>
      </p:pic>
    </p:spTree>
    <p:extLst>
      <p:ext uri="{BB962C8B-B14F-4D97-AF65-F5344CB8AC3E}">
        <p14:creationId xmlns:p14="http://schemas.microsoft.com/office/powerpoint/2010/main" val="747927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D538-E9E8-4D4D-A8CC-9E0F1ECC2F6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9BE32A5-32F8-4006-B24A-51FD05327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84" y="461639"/>
            <a:ext cx="11800790" cy="5515992"/>
          </a:xfrm>
        </p:spPr>
      </p:pic>
    </p:spTree>
    <p:extLst>
      <p:ext uri="{BB962C8B-B14F-4D97-AF65-F5344CB8AC3E}">
        <p14:creationId xmlns:p14="http://schemas.microsoft.com/office/powerpoint/2010/main" val="3221732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96E7-856A-41D5-9DC8-962F0EB5010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9CF1B94-654F-4BF0-8458-38A844DDC8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6" y="435006"/>
            <a:ext cx="11753268" cy="5356194"/>
          </a:xfrm>
        </p:spPr>
      </p:pic>
    </p:spTree>
    <p:extLst>
      <p:ext uri="{BB962C8B-B14F-4D97-AF65-F5344CB8AC3E}">
        <p14:creationId xmlns:p14="http://schemas.microsoft.com/office/powerpoint/2010/main" val="65640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A609-4CCB-4F77-8995-0475A09DF4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511218-E363-4132-84CE-0EA5396ED612}"/>
              </a:ext>
            </a:extLst>
          </p:cNvPr>
          <p:cNvSpPr>
            <a:spLocks noGrp="1"/>
          </p:cNvSpPr>
          <p:nvPr>
            <p:ph idx="1"/>
          </p:nvPr>
        </p:nvSpPr>
        <p:spPr/>
        <p:txBody>
          <a:bodyPr>
            <a:normAutofit/>
          </a:bodyPr>
          <a:lstStyle/>
          <a:p>
            <a:pPr marL="0" indent="0">
              <a:lnSpc>
                <a:spcPct val="107000"/>
              </a:lnSpc>
              <a:spcAft>
                <a:spcPts val="800"/>
              </a:spcAft>
              <a:buNone/>
            </a:pPr>
            <a:r>
              <a:rPr lang="en-IN" dirty="0">
                <a:effectLst/>
                <a:latin typeface="Times New Roman" panose="02020603050405020304" pitchFamily="18" charset="0"/>
                <a:ea typeface="Calibri" panose="020F0502020204030204" pitchFamily="34" charset="0"/>
                <a:cs typeface="Times New Roman" panose="02020603050405020304" pitchFamily="18" charset="0"/>
              </a:rPr>
              <a:t>VALIDATION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 by determining the above outputs, it is shown that the voice assistant Andrew, can perform all the functions like </a:t>
            </a:r>
            <a:r>
              <a:rPr lang="en-US" sz="1800" dirty="0">
                <a:effectLst/>
                <a:latin typeface="Times New Roman" panose="02020603050405020304" pitchFamily="18" charset="0"/>
                <a:ea typeface="Calibri" panose="020F0502020204030204" pitchFamily="34" charset="0"/>
              </a:rPr>
              <a:t>find location, convert currencies of different countries, can tell you the latest news, can calculate basic mathematical calculations, tell current time, can answer your any general knowledge question, mail exchange, event handler, music player service, can tell you jokes, checking weather,</a:t>
            </a:r>
            <a:r>
              <a:rPr lang="en-US"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Performing Wikipedia search, Google searching engine, can open almost all of the Microsoft office applications like Microsoft PowerPoint, Excel or Word and there are many other tasks which the voice assistant  can do just by the voice command of the user. </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Although the voice assistant can perform many tasks/functions, we have tried to cover as many screenshots of the output as possible.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9883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C288-C324-4318-B1C8-49E9D0868363}"/>
              </a:ext>
            </a:extLst>
          </p:cNvPr>
          <p:cNvSpPr>
            <a:spLocks noGrp="1"/>
          </p:cNvSpPr>
          <p:nvPr>
            <p:ph type="title"/>
          </p:nvPr>
        </p:nvSpPr>
        <p:spPr/>
        <p:txBody>
          <a:bodyPr/>
          <a:lstStyle/>
          <a:p>
            <a:r>
              <a:rPr lang="en-IN" dirty="0"/>
              <a:t>RESULT &amp; DISCUSSION</a:t>
            </a:r>
          </a:p>
        </p:txBody>
      </p:sp>
      <p:sp>
        <p:nvSpPr>
          <p:cNvPr id="3" name="Content Placeholder 2">
            <a:extLst>
              <a:ext uri="{FF2B5EF4-FFF2-40B4-BE49-F238E27FC236}">
                <a16:creationId xmlns:a16="http://schemas.microsoft.com/office/drawing/2014/main" id="{EBB24444-8523-41B2-BA36-F0828C8CE5EA}"/>
              </a:ext>
            </a:extLst>
          </p:cNvPr>
          <p:cNvSpPr>
            <a:spLocks noGrp="1"/>
          </p:cNvSpPr>
          <p:nvPr>
            <p:ph idx="1"/>
          </p:nvPr>
        </p:nvSpPr>
        <p:spPr>
          <a:xfrm>
            <a:off x="913795" y="2096063"/>
            <a:ext cx="10353762" cy="4642087"/>
          </a:xfrm>
        </p:spPr>
        <p:txBody>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AI voice assistant, Andrew is Designed to help Native and especially for Blind persons which works on their voice commands. Andrew has various functionalities which include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find location, text message transformation, mail exchange, event handler, music player service, checking weather, Google searching engine, Wikipedia searching engine, direct access to popular e- commerce sites like amazon and flipkart, can also  direct search on entertainment platforms like Netflix and YouTube  and initiate , can open almost all of the Microsoft office applications like Microsoft PowerPoint, Excel or Word and there are many other tasks which the voice assistant  can do just by the voice command of the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Hence, Andrew is language barrier independent which actively responds to user’s voice commands faster than the Online Voice Search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805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F113-502F-4F86-BCA2-B6E115256FA4}"/>
              </a:ext>
            </a:extLst>
          </p:cNvPr>
          <p:cNvSpPr>
            <a:spLocks noGrp="1"/>
          </p:cNvSpPr>
          <p:nvPr>
            <p:ph type="title"/>
          </p:nvPr>
        </p:nvSpPr>
        <p:spPr>
          <a:xfrm>
            <a:off x="913795" y="609600"/>
            <a:ext cx="10353761"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F13A54D0-9CD0-4A42-A51B-4AF0F1466926}"/>
              </a:ext>
            </a:extLst>
          </p:cNvPr>
          <p:cNvSpPr>
            <a:spLocks noGrp="1"/>
          </p:cNvSpPr>
          <p:nvPr>
            <p:ph idx="1"/>
          </p:nvPr>
        </p:nvSpPr>
        <p:spPr>
          <a:xfrm>
            <a:off x="913795" y="790113"/>
            <a:ext cx="10353762" cy="5983549"/>
          </a:xfrm>
        </p:spPr>
        <p:txBody>
          <a:bodyPr>
            <a:norm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Positive Effects with Voice Command-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Voice command can simplify living standards for people living with disabilities, such as reduced hearing, seeing or movability. Furthermore, voice command will help to create a more streamline living for the average person, making chores and purchases for examples much easier. The existence and availability of different safety systems on the market gives the resident the opportunity to protect and keep track of what is going on, increasing the control and safety of the person.  Studies show that both voice command and music have the ability to affect human behaviour.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Negative effects with Voice Command-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Constantly talking to a voice assistant will generate vast big data possibilities, providing companies with information that might be used wrongfully by the company- contributing to an uncertainty in the privacy policies. Employing algorithms for user profiling and personalization can have a negative effect on the users, making them feel at unease and suspect or expect security threats. The possibility of numerous jobs at different locations becoming substituted by voice command assistant increases as many simple tasks, such as executing trades, easily could be handled with machine learning software’s as voice assistants and AI. The user relying on the voice command system serviceability too heavily entails a big risk seeing that the voice control is not developed to assist help in potential danger situations.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10517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E239-4D92-4F3A-8FDE-D7C087DE405B}"/>
              </a:ext>
            </a:extLst>
          </p:cNvPr>
          <p:cNvSpPr>
            <a:spLocks noGrp="1"/>
          </p:cNvSpPr>
          <p:nvPr>
            <p:ph type="title"/>
          </p:nvPr>
        </p:nvSpPr>
        <p:spPr>
          <a:xfrm>
            <a:off x="924444" y="769743"/>
            <a:ext cx="10353761" cy="1326321"/>
          </a:xfrm>
        </p:spPr>
        <p:txBody>
          <a:bodyPr/>
          <a:lstStyle/>
          <a:p>
            <a:r>
              <a:rPr lang="en-US" dirty="0"/>
              <a:t> </a:t>
            </a:r>
            <a:r>
              <a:rPr lang="en-US" u="sng" dirty="0"/>
              <a:t>FUTURE SCOPE</a:t>
            </a:r>
            <a:endParaRPr lang="en-IN" dirty="0"/>
          </a:p>
        </p:txBody>
      </p:sp>
      <p:sp>
        <p:nvSpPr>
          <p:cNvPr id="3" name="Content Placeholder 2">
            <a:extLst>
              <a:ext uri="{FF2B5EF4-FFF2-40B4-BE49-F238E27FC236}">
                <a16:creationId xmlns:a16="http://schemas.microsoft.com/office/drawing/2014/main" id="{A92261F3-C6EB-4344-A61B-7DF1A3AB6571}"/>
              </a:ext>
            </a:extLst>
          </p:cNvPr>
          <p:cNvSpPr>
            <a:spLocks noGrp="1"/>
          </p:cNvSpPr>
          <p:nvPr>
            <p:ph idx="1"/>
          </p:nvPr>
        </p:nvSpPr>
        <p:spPr/>
        <p:txBody>
          <a:bodyPr>
            <a:normAutofit fontScale="92500" lnSpcReduction="20000"/>
          </a:bodyPr>
          <a:lstStyle/>
          <a:p>
            <a:pPr marL="0" indent="0">
              <a:buNone/>
            </a:pPr>
            <a:r>
              <a:rPr lang="en-US" sz="1900" dirty="0"/>
              <a:t>Artificial intelligence has truly transformed the way voice assistants are used in our daily lives, and we are only beginning to understand how they will be integrated into all of our activities in the years to come.  </a:t>
            </a:r>
            <a:endParaRPr lang="en-IN" sz="1900" dirty="0"/>
          </a:p>
          <a:p>
            <a:pPr marL="0" indent="0">
              <a:buNone/>
            </a:pPr>
            <a:r>
              <a:rPr lang="en-US" sz="1900" dirty="0"/>
              <a:t>I see a time when not only will the algorithms understand what is said, but the way it is said.</a:t>
            </a:r>
            <a:endParaRPr lang="en-IN" sz="1900" dirty="0"/>
          </a:p>
          <a:p>
            <a:pPr marL="0" indent="0">
              <a:buNone/>
            </a:pPr>
            <a:r>
              <a:rPr lang="en-US" sz="1900" dirty="0"/>
              <a:t> This AI Voice Assistant application can be modified in the future to determine the mood of the speaker, whether they are in distress, or how strong or weakly they may believe in the statement. It could be used to adjust the response or, in the case of security situation, whether a response is warranted. It may also lead to a means of diagnosing mental state. Ultimately, performance concepts like sarcasm would be identifiable and play a role in the response.</a:t>
            </a:r>
            <a:endParaRPr lang="en-IN" sz="1900" dirty="0"/>
          </a:p>
          <a:p>
            <a:pPr marL="0" indent="0">
              <a:buNone/>
            </a:pPr>
            <a:r>
              <a:rPr lang="en-US" sz="1900" dirty="0"/>
              <a:t>So basically, this AI Voice Assistant application after these modifications, thus can have a very bright future scope which can be beyond limits. </a:t>
            </a:r>
            <a:endParaRPr lang="en-IN" sz="1900" dirty="0"/>
          </a:p>
          <a:p>
            <a:endParaRPr lang="en-IN" dirty="0"/>
          </a:p>
        </p:txBody>
      </p:sp>
    </p:spTree>
    <p:extLst>
      <p:ext uri="{BB962C8B-B14F-4D97-AF65-F5344CB8AC3E}">
        <p14:creationId xmlns:p14="http://schemas.microsoft.com/office/powerpoint/2010/main" val="57982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05CF-EF80-49EF-9AE5-06A4F56E88E5}"/>
              </a:ext>
            </a:extLst>
          </p:cNvPr>
          <p:cNvSpPr>
            <a:spLocks noGrp="1"/>
          </p:cNvSpPr>
          <p:nvPr>
            <p:ph type="title"/>
          </p:nvPr>
        </p:nvSpPr>
        <p:spPr>
          <a:xfrm>
            <a:off x="913794" y="217504"/>
            <a:ext cx="10353761" cy="870012"/>
          </a:xfrm>
        </p:spPr>
        <p:txBody>
          <a:bodyPr/>
          <a:lstStyle/>
          <a:p>
            <a:r>
              <a:rPr lang="en-IN" u="sng" dirty="0"/>
              <a:t>Aim and Purpose</a:t>
            </a:r>
          </a:p>
        </p:txBody>
      </p:sp>
      <p:sp>
        <p:nvSpPr>
          <p:cNvPr id="3" name="Content Placeholder 2">
            <a:extLst>
              <a:ext uri="{FF2B5EF4-FFF2-40B4-BE49-F238E27FC236}">
                <a16:creationId xmlns:a16="http://schemas.microsoft.com/office/drawing/2014/main" id="{334E82D2-7C5F-444E-A7D1-82706B7613F5}"/>
              </a:ext>
            </a:extLst>
          </p:cNvPr>
          <p:cNvSpPr>
            <a:spLocks noGrp="1"/>
          </p:cNvSpPr>
          <p:nvPr>
            <p:ph idx="1"/>
          </p:nvPr>
        </p:nvSpPr>
        <p:spPr>
          <a:xfrm>
            <a:off x="913795" y="1233995"/>
            <a:ext cx="10353762" cy="5406501"/>
          </a:xfrm>
        </p:spPr>
        <p:txBody>
          <a:bodyPr>
            <a:norm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purpose of the project is to develop a Desktop application that provides an intelligent voice assistant with sorts of different virtual functionalities. Nowadays, computers are commonly and widely used by all people. It is not a convenient way for users with completely manually input. The common way of communication used by people in daily life is through the speech. If the system can just listen to the user for the request or handle the daily affairs, then give the right response, it will be much easier for users to communicate with their system, and it will be much “Smarter” as a human assistant. This project is focusing on the  voice control (recognition, generate and analyze corresponding commands, intelligent responses automatically), Google products and relevant APIs (Google map, Google weather, Google search and etc.), Wikipedia API and desktop references. As all those functionalities and services for the project have been explained, the main structure and construction of the project has been basically illustrated with its goals.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8834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7F84-4E4E-4B5B-A0B9-18A491B44816}"/>
              </a:ext>
            </a:extLst>
          </p:cNvPr>
          <p:cNvSpPr>
            <a:spLocks noGrp="1"/>
          </p:cNvSpPr>
          <p:nvPr>
            <p:ph type="title"/>
          </p:nvPr>
        </p:nvSpPr>
        <p:spPr/>
        <p:txBody>
          <a:bodyPr/>
          <a:lstStyle/>
          <a:p>
            <a:r>
              <a:rPr lang="en-IN" sz="3600" b="1" dirty="0">
                <a:effectLst/>
                <a:latin typeface="Times New Roman" panose="02020603050405020304" pitchFamily="18" charset="0"/>
                <a:ea typeface="Calibri" panose="020F0502020204030204" pitchFamily="34" charset="0"/>
                <a:cs typeface="Times New Roman" panose="02020603050405020304" pitchFamily="18" charset="0"/>
              </a:rPr>
              <a:t>REFERENCES &amp; BIBLIOGRAPHY</a:t>
            </a:r>
            <a:br>
              <a:rPr lang="en-IN" sz="3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4C3B7FE6-7B6F-49F3-9AE9-E558074E9C0A}"/>
              </a:ext>
            </a:extLst>
          </p:cNvPr>
          <p:cNvSpPr>
            <a:spLocks noGrp="1"/>
          </p:cNvSpPr>
          <p:nvPr>
            <p:ph idx="1"/>
          </p:nvPr>
        </p:nvSpPr>
        <p:spPr/>
        <p:txBody>
          <a:bodyPr>
            <a:normAutofit fontScale="92500" lnSpcReduction="20000"/>
          </a:bodyPr>
          <a:lstStyle/>
          <a:p>
            <a:pPr marL="0" indent="0">
              <a:lnSpc>
                <a:spcPct val="107000"/>
              </a:lnSpc>
              <a:spcAft>
                <a:spcPts val="800"/>
              </a:spcAft>
              <a:buNone/>
            </a:pPr>
            <a:r>
              <a:rPr lang="en-IN" sz="18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https://www.activestate.com/blog/how-to-build-a-digital-virtual-assistant-in-python/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https://docs.python.org/3/library/tkinter.html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https://www.geeksforgeeks.org/python-randint-function/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https://pyttsx3.readthedocs.io/en/latest/engine.html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 </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https://pypi.org/project/SpeechRecognition/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https://pypi.org/project/pyjokes/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[7] “Speech recognition with flat direct models,” IEEE Journal of Selected Topics in Signal Processing, 2010.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44761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8ABB-6CA6-44EB-AC2D-B88D18416E99}"/>
              </a:ext>
            </a:extLst>
          </p:cNvPr>
          <p:cNvSpPr>
            <a:spLocks noGrp="1"/>
          </p:cNvSpPr>
          <p:nvPr>
            <p:ph type="title"/>
          </p:nvPr>
        </p:nvSpPr>
        <p:spPr/>
        <p:txBody>
          <a:bodyPr/>
          <a:lstStyle/>
          <a:p>
            <a:r>
              <a:rPr lang="en-IN" dirty="0"/>
              <a:t>The end!!!</a:t>
            </a:r>
          </a:p>
        </p:txBody>
      </p:sp>
      <p:sp>
        <p:nvSpPr>
          <p:cNvPr id="3" name="Content Placeholder 2">
            <a:extLst>
              <a:ext uri="{FF2B5EF4-FFF2-40B4-BE49-F238E27FC236}">
                <a16:creationId xmlns:a16="http://schemas.microsoft.com/office/drawing/2014/main" id="{876963FE-D517-48D6-8047-07D8F9AE9B1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8649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D09A-DEC0-4B3A-AF32-17735A024929}"/>
              </a:ext>
            </a:extLst>
          </p:cNvPr>
          <p:cNvSpPr>
            <a:spLocks noGrp="1"/>
          </p:cNvSpPr>
          <p:nvPr>
            <p:ph type="title"/>
          </p:nvPr>
        </p:nvSpPr>
        <p:spPr/>
        <p:txBody>
          <a:bodyPr/>
          <a:lstStyle/>
          <a:p>
            <a:r>
              <a:rPr lang="en-US" u="sng" dirty="0"/>
              <a:t>TOOLS USED </a:t>
            </a:r>
            <a:endParaRPr lang="en-IN" dirty="0"/>
          </a:p>
        </p:txBody>
      </p:sp>
      <p:sp>
        <p:nvSpPr>
          <p:cNvPr id="3" name="Content Placeholder 2">
            <a:extLst>
              <a:ext uri="{FF2B5EF4-FFF2-40B4-BE49-F238E27FC236}">
                <a16:creationId xmlns:a16="http://schemas.microsoft.com/office/drawing/2014/main" id="{1CBB22FF-0558-4058-AF29-279FF715240D}"/>
              </a:ext>
            </a:extLst>
          </p:cNvPr>
          <p:cNvSpPr>
            <a:spLocks noGrp="1"/>
          </p:cNvSpPr>
          <p:nvPr>
            <p:ph idx="1"/>
          </p:nvPr>
        </p:nvSpPr>
        <p:spPr/>
        <p:txBody>
          <a:bodyPr>
            <a:normAutofit fontScale="25000" lnSpcReduction="20000"/>
          </a:bodyPr>
          <a:lstStyle/>
          <a:p>
            <a:pPr marL="0" indent="0" fontAlgn="base">
              <a:buNone/>
            </a:pPr>
            <a:r>
              <a:rPr lang="en-IN" dirty="0">
                <a:effectLst/>
              </a:rPr>
              <a:t>          </a:t>
            </a:r>
            <a:r>
              <a:rPr lang="en-IN" sz="6400" u="sng" dirty="0">
                <a:effectLst>
                  <a:outerShdw blurRad="38100" dist="38100" dir="2700000" algn="tl">
                    <a:srgbClr val="000000">
                      <a:alpha val="43137"/>
                    </a:srgbClr>
                  </a:outerShdw>
                </a:effectLst>
              </a:rPr>
              <a:t>SOFTWARE USED: -</a:t>
            </a:r>
            <a:endParaRPr lang="en-IN" sz="6400" dirty="0">
              <a:effectLst>
                <a:outerShdw blurRad="38100" dist="38100" dir="2700000" algn="tl">
                  <a:srgbClr val="000000">
                    <a:alpha val="43137"/>
                  </a:srgbClr>
                </a:outerShdw>
              </a:effectLst>
            </a:endParaRPr>
          </a:p>
          <a:p>
            <a:pPr fontAlgn="base"/>
            <a:r>
              <a:rPr lang="en-IN" sz="6400" dirty="0">
                <a:effectLst>
                  <a:outerShdw blurRad="38100" dist="38100" dir="2700000" algn="tl">
                    <a:srgbClr val="000000">
                      <a:alpha val="43137"/>
                    </a:srgbClr>
                  </a:outerShdw>
                </a:effectLst>
              </a:rPr>
              <a:t> VISUAL STUDIO CODE (for Python Programming)   </a:t>
            </a:r>
          </a:p>
          <a:p>
            <a:pPr fontAlgn="base"/>
            <a:r>
              <a:rPr lang="en-IN" sz="6400" dirty="0">
                <a:effectLst>
                  <a:outerShdw blurRad="38100" dist="38100" dir="2700000" algn="tl">
                    <a:srgbClr val="000000">
                      <a:alpha val="43137"/>
                    </a:srgbClr>
                  </a:outerShdw>
                </a:effectLst>
              </a:rPr>
              <a:t>TKINTER( graphical interface used in vs code)</a:t>
            </a:r>
          </a:p>
          <a:p>
            <a:pPr fontAlgn="base"/>
            <a:r>
              <a:rPr lang="en-IN" sz="6400" dirty="0">
                <a:effectLst>
                  <a:outerShdw blurRad="38100" dist="38100" dir="2700000" algn="tl">
                    <a:srgbClr val="000000">
                      <a:alpha val="43137"/>
                    </a:srgbClr>
                  </a:outerShdw>
                </a:effectLst>
              </a:rPr>
              <a:t>WINDOWS 10 HOME</a:t>
            </a:r>
          </a:p>
          <a:p>
            <a:pPr marL="0" indent="0" fontAlgn="base">
              <a:buNone/>
            </a:pPr>
            <a:r>
              <a:rPr lang="en-IN" sz="6400" dirty="0">
                <a:effectLst>
                  <a:outerShdw blurRad="38100" dist="38100" dir="2700000" algn="tl">
                    <a:srgbClr val="000000">
                      <a:alpha val="43137"/>
                    </a:srgbClr>
                  </a:outerShdw>
                </a:effectLst>
              </a:rPr>
              <a:t> </a:t>
            </a:r>
          </a:p>
          <a:p>
            <a:pPr fontAlgn="base"/>
            <a:r>
              <a:rPr lang="en-IN" sz="6400" u="sng" dirty="0">
                <a:effectLst>
                  <a:outerShdw blurRad="38100" dist="38100" dir="2700000" algn="tl">
                    <a:srgbClr val="000000">
                      <a:alpha val="43137"/>
                    </a:srgbClr>
                  </a:outerShdw>
                </a:effectLst>
              </a:rPr>
              <a:t>HARDWARE USED: -</a:t>
            </a:r>
            <a:endParaRPr lang="en-IN" sz="6400" dirty="0">
              <a:effectLst>
                <a:outerShdw blurRad="38100" dist="38100" dir="2700000" algn="tl">
                  <a:srgbClr val="000000">
                    <a:alpha val="43137"/>
                  </a:srgbClr>
                </a:outerShdw>
              </a:effectLst>
            </a:endParaRPr>
          </a:p>
          <a:p>
            <a:pPr fontAlgn="base"/>
            <a:r>
              <a:rPr lang="en-IN" sz="6400" dirty="0">
                <a:effectLst>
                  <a:outerShdw blurRad="38100" dist="38100" dir="2700000" algn="tl">
                    <a:srgbClr val="000000">
                      <a:alpha val="43137"/>
                    </a:srgbClr>
                  </a:outerShdw>
                </a:effectLst>
              </a:rPr>
              <a:t> Intel® Core™ i5-8300H CPU @ 2.30GHz PROCESSOR </a:t>
            </a:r>
          </a:p>
          <a:p>
            <a:pPr fontAlgn="base"/>
            <a:r>
              <a:rPr lang="en-IN" sz="6400" dirty="0">
                <a:effectLst>
                  <a:outerShdw blurRad="38100" dist="38100" dir="2700000" algn="tl">
                    <a:srgbClr val="000000">
                      <a:alpha val="43137"/>
                    </a:srgbClr>
                  </a:outerShdw>
                </a:effectLst>
              </a:rPr>
              <a:t>  8.00 GB RAM</a:t>
            </a:r>
          </a:p>
          <a:p>
            <a:pPr fontAlgn="base"/>
            <a:r>
              <a:rPr lang="en-IN" sz="6400" dirty="0">
                <a:effectLst>
                  <a:outerShdw blurRad="38100" dist="38100" dir="2700000" algn="tl">
                    <a:srgbClr val="000000">
                      <a:alpha val="43137"/>
                    </a:srgbClr>
                  </a:outerShdw>
                </a:effectLst>
              </a:rPr>
              <a:t>  1 TB HDD STORAGE CAPACITY</a:t>
            </a:r>
          </a:p>
        </p:txBody>
      </p:sp>
    </p:spTree>
    <p:extLst>
      <p:ext uri="{BB962C8B-B14F-4D97-AF65-F5344CB8AC3E}">
        <p14:creationId xmlns:p14="http://schemas.microsoft.com/office/powerpoint/2010/main" val="417954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7CB1-D1BE-4AF6-A7F8-EEAABEFA406C}"/>
              </a:ext>
            </a:extLst>
          </p:cNvPr>
          <p:cNvSpPr>
            <a:spLocks noGrp="1"/>
          </p:cNvSpPr>
          <p:nvPr>
            <p:ph type="title"/>
          </p:nvPr>
        </p:nvSpPr>
        <p:spPr>
          <a:xfrm>
            <a:off x="838200" y="352147"/>
            <a:ext cx="10353761" cy="1326321"/>
          </a:xfrm>
        </p:spPr>
        <p:txBody>
          <a:bodyPr/>
          <a:lstStyle/>
          <a:p>
            <a:r>
              <a:rPr lang="en-IN" u="sng" dirty="0"/>
              <a:t>MODULE DESCRIPTION</a:t>
            </a:r>
            <a:br>
              <a:rPr lang="en-IN" dirty="0"/>
            </a:br>
            <a:endParaRPr lang="en-IN" dirty="0"/>
          </a:p>
        </p:txBody>
      </p:sp>
      <p:sp>
        <p:nvSpPr>
          <p:cNvPr id="3" name="Content Placeholder 2">
            <a:extLst>
              <a:ext uri="{FF2B5EF4-FFF2-40B4-BE49-F238E27FC236}">
                <a16:creationId xmlns:a16="http://schemas.microsoft.com/office/drawing/2014/main" id="{7B54EBB9-BE02-42D4-AAB7-B077D3E53965}"/>
              </a:ext>
            </a:extLst>
          </p:cNvPr>
          <p:cNvSpPr>
            <a:spLocks noGrp="1"/>
          </p:cNvSpPr>
          <p:nvPr>
            <p:ph idx="1"/>
          </p:nvPr>
        </p:nvSpPr>
        <p:spPr>
          <a:xfrm>
            <a:off x="628274" y="1207363"/>
            <a:ext cx="10643586" cy="5428693"/>
          </a:xfrm>
        </p:spPr>
        <p:txBody>
          <a:bodyPr>
            <a:normAutofit fontScale="92500" lnSpcReduction="20000"/>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project is all about the creation of an AI voice Assistant which is made by using Python programming language.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have worked with python in Visual Studio Code, using the Microsoft Python extension.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have defined various functions like- Speak Function (this function will program our voice assistant to speak something), Take Command Function (this function will allow our voice assistant to take microphone input from the user and returns a string output). Wish me Function (this function will make our voice assistant to wish us according to system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make our voice assistant perform majority of different functions, we have imported a lot of modules from python which includes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*pyttsx3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webbrowser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*Wikipedia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*datetime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*speech recognition as sr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fontAlgn="base">
              <a:buNone/>
            </a:pPr>
            <a:endParaRPr lang="en-IN" dirty="0"/>
          </a:p>
        </p:txBody>
      </p:sp>
    </p:spTree>
    <p:extLst>
      <p:ext uri="{BB962C8B-B14F-4D97-AF65-F5344CB8AC3E}">
        <p14:creationId xmlns:p14="http://schemas.microsoft.com/office/powerpoint/2010/main" val="203005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3371-322A-43A6-BBB3-992EF8F926B5}"/>
              </a:ext>
            </a:extLst>
          </p:cNvPr>
          <p:cNvSpPr>
            <a:spLocks noGrp="1"/>
          </p:cNvSpPr>
          <p:nvPr>
            <p:ph type="title"/>
          </p:nvPr>
        </p:nvSpPr>
        <p:spPr>
          <a:xfrm rot="10800000" flipV="1">
            <a:off x="1066925" y="507582"/>
            <a:ext cx="10457095" cy="14604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7A7853C2-BA77-4C83-A62A-7A5EF68EDD7A}"/>
              </a:ext>
            </a:extLst>
          </p:cNvPr>
          <p:cNvSpPr>
            <a:spLocks noGrp="1"/>
          </p:cNvSpPr>
          <p:nvPr>
            <p:ph idx="1"/>
          </p:nvPr>
        </p:nvSpPr>
        <p:spPr>
          <a:xfrm>
            <a:off x="913795" y="781235"/>
            <a:ext cx="10353762" cy="5939161"/>
          </a:xfrm>
        </p:spPr>
        <p:txBody>
          <a:bodyPr>
            <a:norm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*smtplib,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*random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*youtube_dl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*pyjokes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*wolframalpha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*subprocess.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 The program includes the functions and services of:-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find location, convert currencies of different countries, tell current time, can tell you the latest news, can calculate basic mathematical calculations, can answer your any general knowledge question, mail exchange, event handler, music player service, can tell you jokes, checking weather, Google searching engine, Wikipedia searching engine, direct access and search in  popular e- commerce sites like amazon and flipkart, can also do direct search on entertainment platforms like Netflix, Amazon Prime Video and YouTube  and  initiate the result, can open almost all of the Microsoft office applications like Microsoft PowerPoint, Excel or Word and there are many other tasks which the voice assistant  can do just by the voice command of the user.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8944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1A56-5E4E-4CA7-B12E-C56E1807C2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0A2C64-D2DF-42D7-8430-D82D9602173A}"/>
              </a:ext>
            </a:extLst>
          </p:cNvPr>
          <p:cNvSpPr>
            <a:spLocks noGrp="1"/>
          </p:cNvSpPr>
          <p:nvPr>
            <p:ph idx="1"/>
          </p:nvPr>
        </p:nvSpPr>
        <p:spPr/>
        <p:txBody>
          <a:bodyPr/>
          <a:lstStyle/>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next step taken was to give the code a basic graphical interface. So, we use Tkinter/ TK interface for fulfilling the interface part.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Tkinter is the standard GUI library for Python. Python when combined with Tkinter provides a fast and easy way to create GUI applications. Tkinter provides a powerful object-oriented interface to the Tk GUI toolkit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project is focusing on the desktop assistant over the voice control (recognition, generate and analyze corresponding commands, intelligent responses automatically), to make our interaction with the computer more easily and efficiently.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4652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982</TotalTime>
  <Words>2394</Words>
  <Application>Microsoft Office PowerPoint</Application>
  <PresentationFormat>Widescreen</PresentationFormat>
  <Paragraphs>101</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Bookman Old Style</vt:lpstr>
      <vt:lpstr>Calibri</vt:lpstr>
      <vt:lpstr>Rockwell</vt:lpstr>
      <vt:lpstr>Times New Roman</vt:lpstr>
      <vt:lpstr>Damask</vt:lpstr>
      <vt:lpstr>Summer internship project ppt Submitted By </vt:lpstr>
      <vt:lpstr>PowerPoint Presentation</vt:lpstr>
      <vt:lpstr>PROJECT TITLE   </vt:lpstr>
      <vt:lpstr> INTRODUCTION</vt:lpstr>
      <vt:lpstr>Aim and Purpose</vt:lpstr>
      <vt:lpstr>TOOLS USED </vt:lpstr>
      <vt:lpstr>MODULE DESCRIPTION </vt:lpstr>
      <vt:lpstr>PowerPoint Presentation</vt:lpstr>
      <vt:lpstr>PowerPoint Presentation</vt:lpstr>
      <vt:lpstr>  </vt:lpstr>
      <vt:lpstr>PROPOSED SYSTEM</vt:lpstr>
      <vt:lpstr>PowerPoint Presentation</vt:lpstr>
      <vt:lpstr>PowerPoint Presentation</vt:lpstr>
      <vt:lpstr>Uml diagrams</vt:lpstr>
      <vt:lpstr>Activity Diagram</vt:lpstr>
      <vt:lpstr>Use Case Diagram</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&amp; DISCUSSION</vt:lpstr>
      <vt:lpstr>PowerPoint Presentation</vt:lpstr>
      <vt:lpstr> FUTURE SCOPE</vt:lpstr>
      <vt:lpstr>REFERENCES &amp; BIBLIOGRAPHY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Submitted By</dc:title>
  <dc:creator>Anshul Sinha</dc:creator>
  <cp:lastModifiedBy>Anshul Sinha</cp:lastModifiedBy>
  <cp:revision>47</cp:revision>
  <dcterms:created xsi:type="dcterms:W3CDTF">2020-06-06T16:39:47Z</dcterms:created>
  <dcterms:modified xsi:type="dcterms:W3CDTF">2020-07-30T10:05:03Z</dcterms:modified>
</cp:coreProperties>
</file>